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7025C-C610-4709-84EB-006D8157CBA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1CF6-1E8A-4A20-AC04-8BC066F2D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519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7025C-C610-4709-84EB-006D8157CBA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1CF6-1E8A-4A20-AC04-8BC066F2D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42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67025C-C610-4709-84EB-006D8157CBA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96D1CF6-1E8A-4A20-AC04-8BC066F2D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3380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7025C-C610-4709-84EB-006D8157CBA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1CF6-1E8A-4A20-AC04-8BC066F2D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69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7025C-C610-4709-84EB-006D8157CBA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1CF6-1E8A-4A20-AC04-8BC066F2D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4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7025C-C610-4709-84EB-006D8157CBA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1CF6-1E8A-4A20-AC04-8BC066F2D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483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7025C-C610-4709-84EB-006D8157CBA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1CF6-1E8A-4A20-AC04-8BC066F2D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232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7025C-C610-4709-84EB-006D8157CBA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1CF6-1E8A-4A20-AC04-8BC066F2D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001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7025C-C610-4709-84EB-006D8157CBA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1CF6-1E8A-4A20-AC04-8BC066F2D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386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7025C-C610-4709-84EB-006D8157CBA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1CF6-1E8A-4A20-AC04-8BC066F2D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972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7567025C-C610-4709-84EB-006D8157CBA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596D1CF6-1E8A-4A20-AC04-8BC066F2D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879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7567025C-C610-4709-84EB-006D8157CBA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596D1CF6-1E8A-4A20-AC04-8BC066F2D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1949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419DE-01A1-400C-A90D-6CB05A34FE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err="1">
                <a:solidFill>
                  <a:schemeClr val="bg1"/>
                </a:solidFill>
              </a:rPr>
              <a:t>Xv</a:t>
            </a:r>
            <a:r>
              <a:rPr lang="hr-HR" dirty="0">
                <a:solidFill>
                  <a:schemeClr val="bg1"/>
                </a:solidFill>
              </a:rPr>
              <a:t>. Konferencija socijalnih radnika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CC3C65-3A95-4953-AB8A-9D4BC131AF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2438417"/>
          </a:xfrm>
        </p:spPr>
        <p:txBody>
          <a:bodyPr/>
          <a:lstStyle/>
          <a:p>
            <a:r>
              <a:rPr lang="hr-HR" sz="3200" b="1" dirty="0">
                <a:solidFill>
                  <a:schemeClr val="bg1"/>
                </a:solidFill>
              </a:rPr>
              <a:t>OBITELJI I SOCIJALNI RAD: NOVA STVARNOST</a:t>
            </a:r>
            <a:endParaRPr lang="en-US" sz="3200" dirty="0">
              <a:solidFill>
                <a:schemeClr val="bg1"/>
              </a:solidFill>
            </a:endParaRPr>
          </a:p>
          <a:p>
            <a:r>
              <a:rPr lang="hr-HR" sz="3200" b="1" dirty="0">
                <a:solidFill>
                  <a:schemeClr val="bg1"/>
                </a:solidFill>
              </a:rPr>
              <a:t>ZAKLJUČCI</a:t>
            </a:r>
            <a:endParaRPr lang="en-US" sz="32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721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1E5B0-6AA7-449A-9AC4-2B49E766A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Pregled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realiziranih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sadržaja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Konferencije</a:t>
            </a:r>
            <a:r>
              <a:rPr lang="en-US" dirty="0">
                <a:solidFill>
                  <a:schemeClr val="bg1"/>
                </a:solidFill>
              </a:rPr>
              <a:t>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084AC-F877-4B05-A6E0-37DE29F59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0384" y="2011680"/>
            <a:ext cx="10016615" cy="4562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• 2 </a:t>
            </a:r>
            <a:r>
              <a:rPr lang="en-US" dirty="0" err="1">
                <a:solidFill>
                  <a:schemeClr val="bg1"/>
                </a:solidFill>
              </a:rPr>
              <a:t>plenarna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predavanja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hr-HR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• </a:t>
            </a:r>
            <a:r>
              <a:rPr lang="hr-HR" dirty="0">
                <a:solidFill>
                  <a:schemeClr val="bg1"/>
                </a:solidFill>
              </a:rPr>
              <a:t>3 tematska simpozija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• </a:t>
            </a:r>
            <a:r>
              <a:rPr lang="hr-HR" dirty="0">
                <a:solidFill>
                  <a:schemeClr val="bg1"/>
                </a:solidFill>
              </a:rPr>
              <a:t>12</a:t>
            </a:r>
            <a:r>
              <a:rPr lang="en-US" dirty="0">
                <a:solidFill>
                  <a:schemeClr val="bg1"/>
                </a:solidFill>
              </a:rPr>
              <a:t> radionic</a:t>
            </a:r>
            <a:r>
              <a:rPr lang="hr-HR" dirty="0">
                <a:solidFill>
                  <a:schemeClr val="bg1"/>
                </a:solidFill>
              </a:rPr>
              <a:t>a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hr-HR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• </a:t>
            </a:r>
            <a:r>
              <a:rPr lang="hr-HR" dirty="0">
                <a:solidFill>
                  <a:schemeClr val="bg1"/>
                </a:solidFill>
              </a:rPr>
              <a:t>84</a:t>
            </a:r>
            <a:r>
              <a:rPr lang="en-US" dirty="0">
                <a:solidFill>
                  <a:schemeClr val="bg1"/>
                </a:solidFill>
              </a:rPr>
              <a:t> poster </a:t>
            </a:r>
            <a:r>
              <a:rPr lang="en-US" dirty="0" err="1">
                <a:solidFill>
                  <a:schemeClr val="bg1"/>
                </a:solidFill>
              </a:rPr>
              <a:t>prezentacije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hr-HR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• </a:t>
            </a:r>
            <a:r>
              <a:rPr lang="hr-HR" dirty="0">
                <a:solidFill>
                  <a:schemeClr val="bg1"/>
                </a:solidFill>
              </a:rPr>
              <a:t>48 izlaganja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• </a:t>
            </a:r>
            <a:r>
              <a:rPr lang="en-US" dirty="0" err="1">
                <a:solidFill>
                  <a:schemeClr val="bg1"/>
                </a:solidFill>
              </a:rPr>
              <a:t>Skupština</a:t>
            </a:r>
            <a:r>
              <a:rPr lang="en-US" dirty="0">
                <a:solidFill>
                  <a:schemeClr val="bg1"/>
                </a:solidFill>
              </a:rPr>
              <a:t> HUSR </a:t>
            </a:r>
            <a:endParaRPr lang="hr-HR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• </a:t>
            </a:r>
            <a:r>
              <a:rPr lang="en-US" dirty="0" err="1">
                <a:solidFill>
                  <a:schemeClr val="bg1"/>
                </a:solidFill>
              </a:rPr>
              <a:t>Večernji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zabavni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dio</a:t>
            </a:r>
            <a:r>
              <a:rPr lang="en-US" dirty="0">
                <a:solidFill>
                  <a:schemeClr val="bg1"/>
                </a:solidFill>
              </a:rPr>
              <a:t>: </a:t>
            </a:r>
            <a:endParaRPr lang="hr-HR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• K</a:t>
            </a:r>
            <a:r>
              <a:rPr lang="hr-HR" dirty="0" err="1">
                <a:solidFill>
                  <a:schemeClr val="bg1"/>
                </a:solidFill>
              </a:rPr>
              <a:t>azališna</a:t>
            </a:r>
            <a:r>
              <a:rPr lang="hr-HR" dirty="0">
                <a:solidFill>
                  <a:schemeClr val="bg1"/>
                </a:solidFill>
              </a:rPr>
              <a:t> predstava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hr-HR" dirty="0">
                <a:solidFill>
                  <a:schemeClr val="bg1"/>
                </a:solidFill>
              </a:rPr>
              <a:t>„Iva i </a:t>
            </a:r>
            <a:r>
              <a:rPr lang="hr-HR" dirty="0" err="1">
                <a:solidFill>
                  <a:schemeClr val="bg1"/>
                </a:solidFill>
              </a:rPr>
              <a:t>Gloria</a:t>
            </a:r>
            <a:r>
              <a:rPr lang="hr-HR" dirty="0">
                <a:solidFill>
                  <a:schemeClr val="bg1"/>
                </a:solidFill>
              </a:rPr>
              <a:t>”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• </a:t>
            </a:r>
            <a:r>
              <a:rPr lang="hr-HR" dirty="0">
                <a:solidFill>
                  <a:schemeClr val="bg1"/>
                </a:solidFill>
              </a:rPr>
              <a:t>Naranča bend 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57569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EC1FD-3C07-4EB9-909C-A902E30B8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50309"/>
            <a:ext cx="9784080" cy="1508760"/>
          </a:xfrm>
        </p:spPr>
        <p:txBody>
          <a:bodyPr/>
          <a:lstStyle/>
          <a:p>
            <a:r>
              <a:rPr lang="hr-HR" dirty="0">
                <a:solidFill>
                  <a:schemeClr val="bg1"/>
                </a:solidFill>
              </a:rPr>
              <a:t>Zaključci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9242D-42BC-47C2-AFBF-3B1BD8972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56" y="1959429"/>
            <a:ext cx="10562252" cy="4786604"/>
          </a:xfrm>
        </p:spPr>
        <p:txBody>
          <a:bodyPr>
            <a:normAutofit/>
          </a:bodyPr>
          <a:lstStyle/>
          <a:p>
            <a:r>
              <a:rPr lang="hr-HR" dirty="0">
                <a:solidFill>
                  <a:schemeClr val="bg1"/>
                </a:solidFill>
              </a:rPr>
              <a:t>Rad s obitelji centralan je dio socijalnog rada - </a:t>
            </a:r>
            <a:r>
              <a:rPr lang="en-US" dirty="0" err="1">
                <a:solidFill>
                  <a:schemeClr val="bg1"/>
                </a:solidFill>
              </a:rPr>
              <a:t>ima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važnu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ulogu</a:t>
            </a:r>
            <a:r>
              <a:rPr lang="en-US" dirty="0">
                <a:solidFill>
                  <a:schemeClr val="bg1"/>
                </a:solidFill>
              </a:rPr>
              <a:t> u </a:t>
            </a:r>
            <a:r>
              <a:rPr lang="en-US" dirty="0" err="1">
                <a:solidFill>
                  <a:schemeClr val="bg1"/>
                </a:solidFill>
              </a:rPr>
              <a:t>procjeni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obiteljskih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resursa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rizika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odnosa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potreba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osnaživanju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obitelji</a:t>
            </a:r>
            <a:endParaRPr lang="hr-HR" dirty="0">
              <a:solidFill>
                <a:schemeClr val="bg1"/>
              </a:solidFill>
            </a:endParaRPr>
          </a:p>
          <a:p>
            <a:r>
              <a:rPr lang="hr-HR" dirty="0">
                <a:solidFill>
                  <a:schemeClr val="bg1"/>
                </a:solidFill>
              </a:rPr>
              <a:t>Promjene u društvu, ekonomiji, razvoj digitalizacije utječe na obiteljsko funkcioniranje, obitelji mijenjaju strukture, ulaze u različite oblike življenja </a:t>
            </a:r>
          </a:p>
          <a:p>
            <a:r>
              <a:rPr lang="hr-HR" dirty="0">
                <a:solidFill>
                  <a:schemeClr val="bg1"/>
                </a:solidFill>
              </a:rPr>
              <a:t>Razvoj društva traži prilagodbe na svim razinama, od pojedinca do socijalne politike</a:t>
            </a:r>
          </a:p>
          <a:p>
            <a:r>
              <a:rPr lang="hr-HR" dirty="0">
                <a:solidFill>
                  <a:schemeClr val="bg1"/>
                </a:solidFill>
              </a:rPr>
              <a:t>Rad socijalnih radnika podliježe promjeni koja traži kontinuiranu edukaciju, stručna usavršavanja, fleksibilnost, preispitivanje svojih predrasuda i uvjerenja, kako bi na najsvrsishodniji način pružali usluge korisnicima </a:t>
            </a:r>
          </a:p>
          <a:p>
            <a:r>
              <a:rPr lang="hr-HR" dirty="0" err="1">
                <a:solidFill>
                  <a:schemeClr val="bg1"/>
                </a:solidFill>
              </a:rPr>
              <a:t>Potrebano</a:t>
            </a:r>
            <a:r>
              <a:rPr lang="hr-HR" dirty="0">
                <a:solidFill>
                  <a:schemeClr val="bg1"/>
                </a:solidFill>
              </a:rPr>
              <a:t> je osnaživanje i razvoj vertikalne i horizontalne </a:t>
            </a:r>
            <a:r>
              <a:rPr lang="hr-HR" dirty="0" err="1">
                <a:solidFill>
                  <a:schemeClr val="bg1"/>
                </a:solidFill>
              </a:rPr>
              <a:t>intersektorske</a:t>
            </a:r>
            <a:r>
              <a:rPr lang="hr-HR" dirty="0">
                <a:solidFill>
                  <a:schemeClr val="bg1"/>
                </a:solidFill>
              </a:rPr>
              <a:t> i međuresorne suradnje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936136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2E1D7-1840-42B3-9327-D85C3109E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solidFill>
                  <a:schemeClr val="bg1"/>
                </a:solidFill>
              </a:rPr>
              <a:t>Zaključci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FFC1E-5A56-4891-9C2F-6C2E30445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151" y="1854200"/>
            <a:ext cx="10361848" cy="4919824"/>
          </a:xfrm>
        </p:spPr>
        <p:txBody>
          <a:bodyPr/>
          <a:lstStyle/>
          <a:p>
            <a:r>
              <a:rPr lang="hr-HR" dirty="0">
                <a:solidFill>
                  <a:schemeClr val="bg1"/>
                </a:solidFill>
              </a:rPr>
              <a:t>M</a:t>
            </a:r>
            <a:r>
              <a:rPr lang="en-US" dirty="0" err="1">
                <a:solidFill>
                  <a:schemeClr val="bg1"/>
                </a:solidFill>
              </a:rPr>
              <a:t>eđugeneracijsk</a:t>
            </a:r>
            <a:r>
              <a:rPr lang="hr-HR" dirty="0">
                <a:solidFill>
                  <a:schemeClr val="bg1"/>
                </a:solidFill>
              </a:rPr>
              <a:t>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obiteljsk</a:t>
            </a:r>
            <a:r>
              <a:rPr lang="hr-HR" dirty="0">
                <a:solidFill>
                  <a:schemeClr val="bg1"/>
                </a:solidFill>
              </a:rPr>
              <a:t>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solidarnost</a:t>
            </a:r>
            <a:r>
              <a:rPr lang="hr-HR" dirty="0">
                <a:solidFill>
                  <a:schemeClr val="bg1"/>
                </a:solidFill>
              </a:rPr>
              <a:t> može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istodobno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pridonositi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sigurnosti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dobrobiti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otpornosti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članova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obitelji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ali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stvarati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osjećaj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obveze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opterećenje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skrbi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međugeneracijske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napetosti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reprodukciju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postojećih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društvenih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nejednakosti</a:t>
            </a:r>
            <a:r>
              <a:rPr lang="en-US" dirty="0">
                <a:solidFill>
                  <a:schemeClr val="bg1"/>
                </a:solidFill>
              </a:rPr>
              <a:t>. </a:t>
            </a:r>
            <a:endParaRPr lang="hr-HR" dirty="0">
              <a:solidFill>
                <a:schemeClr val="bg1"/>
              </a:solidFill>
            </a:endParaRPr>
          </a:p>
          <a:p>
            <a:r>
              <a:rPr lang="hr-HR" dirty="0" err="1">
                <a:solidFill>
                  <a:schemeClr val="bg1"/>
                </a:solidFill>
              </a:rPr>
              <a:t>Formalana</a:t>
            </a:r>
            <a:r>
              <a:rPr lang="hr-HR" dirty="0">
                <a:solidFill>
                  <a:schemeClr val="bg1"/>
                </a:solidFill>
              </a:rPr>
              <a:t> skrb, kao i podrška značajna je u </a:t>
            </a:r>
            <a:r>
              <a:rPr lang="en-US" dirty="0" err="1">
                <a:solidFill>
                  <a:schemeClr val="bg1"/>
                </a:solidFill>
              </a:rPr>
              <a:t>prevenciji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preopterećenosti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neformalnih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pružatelja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skrbi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povezivanju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obiteljskih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formalnih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izvora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potpore</a:t>
            </a:r>
            <a:r>
              <a:rPr lang="en-US" dirty="0">
                <a:solidFill>
                  <a:schemeClr val="bg1"/>
                </a:solidFill>
              </a:rPr>
              <a:t>. </a:t>
            </a:r>
            <a:endParaRPr lang="hr-HR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</a:rPr>
              <a:t>Socijalni</a:t>
            </a:r>
            <a:r>
              <a:rPr lang="en-US" dirty="0">
                <a:solidFill>
                  <a:schemeClr val="bg1"/>
                </a:solidFill>
              </a:rPr>
              <a:t> rad </a:t>
            </a:r>
            <a:r>
              <a:rPr lang="en-US" dirty="0" err="1">
                <a:solidFill>
                  <a:schemeClr val="bg1"/>
                </a:solidFill>
              </a:rPr>
              <a:t>stoga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treba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razvijati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pristupe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usluge</a:t>
            </a:r>
            <a:r>
              <a:rPr lang="en-US" dirty="0">
                <a:solidFill>
                  <a:schemeClr val="bg1"/>
                </a:solidFill>
              </a:rPr>
              <a:t> (</a:t>
            </a:r>
            <a:r>
              <a:rPr lang="en-US" dirty="0" err="1">
                <a:solidFill>
                  <a:schemeClr val="bg1"/>
                </a:solidFill>
              </a:rPr>
              <a:t>npr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en-US" dirty="0" err="1">
                <a:solidFill>
                  <a:schemeClr val="bg1"/>
                </a:solidFill>
              </a:rPr>
              <a:t>usluge</a:t>
            </a:r>
            <a:r>
              <a:rPr lang="en-US" dirty="0">
                <a:solidFill>
                  <a:schemeClr val="bg1"/>
                </a:solidFill>
              </a:rPr>
              <a:t> za </a:t>
            </a:r>
            <a:r>
              <a:rPr lang="en-US" dirty="0" err="1">
                <a:solidFill>
                  <a:schemeClr val="bg1"/>
                </a:solidFill>
              </a:rPr>
              <a:t>predah</a:t>
            </a:r>
            <a:r>
              <a:rPr lang="en-US" dirty="0">
                <a:solidFill>
                  <a:schemeClr val="bg1"/>
                </a:solidFill>
              </a:rPr>
              <a:t>) </a:t>
            </a:r>
            <a:r>
              <a:rPr lang="en-US" dirty="0" err="1">
                <a:solidFill>
                  <a:schemeClr val="bg1"/>
                </a:solidFill>
              </a:rPr>
              <a:t>koji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istodobno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prepoznaju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jačaju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postojeće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obiteljske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kapacitete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štite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članove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obitelji</a:t>
            </a:r>
            <a:r>
              <a:rPr lang="en-US" dirty="0">
                <a:solidFill>
                  <a:schemeClr val="bg1"/>
                </a:solidFill>
              </a:rPr>
              <a:t> od </a:t>
            </a:r>
            <a:r>
              <a:rPr lang="en-US" dirty="0" err="1">
                <a:solidFill>
                  <a:schemeClr val="bg1"/>
                </a:solidFill>
              </a:rPr>
              <a:t>prekomjernog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opterećenja</a:t>
            </a:r>
            <a:r>
              <a:rPr lang="en-US" dirty="0">
                <a:solidFill>
                  <a:schemeClr val="bg1"/>
                </a:solidFill>
              </a:rPr>
              <a:t>. </a:t>
            </a:r>
            <a:endParaRPr lang="hr-H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977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A479A-0614-4B3F-BF8F-44A855493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C4745-B6D6-4F01-8F85-A09AA7DD0D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>
                <a:solidFill>
                  <a:schemeClr val="bg1"/>
                </a:solidFill>
              </a:rPr>
              <a:t>Stručni rad u području rada s obitelji treba biti usmjeren na unapređenje podrške obiteljima, roditeljima i djeci u različitim životnim fazama, s ciljem poboljšanja dobrobiti i jačanja obiteljskih odnosa. </a:t>
            </a:r>
          </a:p>
          <a:p>
            <a:r>
              <a:rPr lang="hr-HR" dirty="0">
                <a:solidFill>
                  <a:schemeClr val="bg1"/>
                </a:solidFill>
              </a:rPr>
              <a:t>Potreban je sustavni pristup i </a:t>
            </a:r>
            <a:r>
              <a:rPr lang="hr-HR" dirty="0" err="1">
                <a:solidFill>
                  <a:schemeClr val="bg1"/>
                </a:solidFill>
              </a:rPr>
              <a:t>proaktivne</a:t>
            </a:r>
            <a:r>
              <a:rPr lang="hr-HR" dirty="0">
                <a:solidFill>
                  <a:schemeClr val="bg1"/>
                </a:solidFill>
              </a:rPr>
              <a:t> inicijative u zajednici </a:t>
            </a:r>
          </a:p>
          <a:p>
            <a:r>
              <a:rPr lang="hr-HR" dirty="0">
                <a:solidFill>
                  <a:schemeClr val="bg1"/>
                </a:solidFill>
              </a:rPr>
              <a:t>Nužno je zagovarati reforme u području javnih politika s ciljem doprinosa boljem sustavu podrške modernim obiteljima </a:t>
            </a:r>
          </a:p>
          <a:p>
            <a:r>
              <a:rPr lang="hr-HR" dirty="0">
                <a:solidFill>
                  <a:schemeClr val="bg1"/>
                </a:solidFill>
              </a:rPr>
              <a:t>Zagovaranje standarda rada i reorganizacije sustava socijalne skrbi značajan je zadatak HUSR-a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8551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3260</TotalTime>
  <Words>316</Words>
  <Application>Microsoft Office PowerPoint</Application>
  <PresentationFormat>Widescreen</PresentationFormat>
  <Paragraphs>27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Corbel</vt:lpstr>
      <vt:lpstr>Wingdings</vt:lpstr>
      <vt:lpstr>Banded</vt:lpstr>
      <vt:lpstr>Xv. Konferencija socijalnih radnika</vt:lpstr>
      <vt:lpstr>Pregled realiziranih sadržaja Konferencije: </vt:lpstr>
      <vt:lpstr>Zaključci</vt:lpstr>
      <vt:lpstr>Zaključci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Xv. Konferencija socijalnih radnika</dc:title>
  <dc:creator>Vanja Branica</dc:creator>
  <cp:lastModifiedBy>Vanja Branica</cp:lastModifiedBy>
  <cp:revision>8</cp:revision>
  <dcterms:created xsi:type="dcterms:W3CDTF">2026-09-23T06:35:22Z</dcterms:created>
  <dcterms:modified xsi:type="dcterms:W3CDTF">2026-10-01T14:04:35Z</dcterms:modified>
</cp:coreProperties>
</file>